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082"/>
    <a:srgbClr val="8064A2"/>
    <a:srgbClr val="81E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F5A3-25DB-6F11-08D0-60424643D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DD776-D74F-C9B7-88E4-18150A78E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0EA3F-B744-FB6A-7922-511E7BFE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28684-68BC-9040-64A7-052F01AB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4329-CE39-F457-0DB6-86DD3096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4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DDF7-2D8D-1994-C679-18C45CEE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37034-5CBC-E8D1-8EC2-8BA8FBEF9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6CECF-15C9-9BC7-8B58-998E70F7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F3783-E2CA-AC22-AD9E-5804F7CD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FFC9-8D78-EADD-F28C-BC230F50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4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739851-D381-6FC3-3472-D062E1B13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A15FA-7AB7-0F65-43B9-96975E286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187A2-5939-2CCB-E0B5-7CCE1231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81567-5218-BB92-2724-6CFEE1D6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016E6-2500-45C4-77EA-3499F19D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6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9DB3-152A-01E9-C76B-796D645E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934D-4AA4-AD3C-2D80-F0375F50A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61552-57BC-20B8-E45F-20C6926B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97BB6-8D84-EBFE-FA4A-0097A70F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DDDB6-41BF-AE9C-2214-DD919E21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0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74A9D-D4E4-DCA4-B09C-A6D51ACF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9C2AF-F26A-D06B-2B73-E0359D7B1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4DED-9874-92CB-EB50-CBEA5712B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04562-85AD-18E9-8CB4-096832DDC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C3BE7-4C66-87D2-6A7C-94AB2B84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7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F0B7-49C0-FA90-DCF2-65BF0B53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2E80-90EE-CD26-A262-6F3B7B74E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F522-3236-3685-A0C5-A75E13972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6558F-C5D4-F135-AA84-E6956A1E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DE05D-E97B-083C-6205-3ABC0DE1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6B3FD-337A-1763-414E-48662241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6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CB30-CC8D-B2AC-267A-ABE3A9A4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5612C-81A5-5269-7A1B-FEF52A8DA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27173-115A-0626-8E84-6C9E8BFA1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00D85-5A3A-287C-0DF8-247BC3D41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7378-43F8-1F08-BA65-F5D2C4811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16E0FE-CD3D-7548-B779-32CFF208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16205-8006-FCF3-64E7-62B01B93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9D181-214E-1BAE-3E3B-2AC3621A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8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84CE-9623-02B9-BD66-8B8879E7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EB92F-5CB8-7D71-7C51-619A3C01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06095-55FD-E0F9-ED57-8FA0FF51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F7E42-CAC0-0A5A-7017-99C9B0AD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4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09C2C6-0C57-0926-4313-6E1DD02D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46C3C-B755-BF35-18A2-7653769D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5EFF-45C2-56E9-C1CB-F16F91C8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1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1B75-D7E7-1C45-7815-FA6DED72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F996A-2708-4FD1-7ED4-DE2462836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71E4B-6E8F-57BB-A590-1F490B325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60E94-05B3-433A-0097-FBE9B355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65F1F-EAFE-87A2-EC25-428BE116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A2C03-D8DE-05FE-BA73-75D461C3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67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5ECB-0497-29FE-9308-5612406F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B87B5-6AEF-6542-98FC-AEB9A58E8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FE31F-120A-1B57-06F1-D6F46177B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30FF-DA7C-5E58-F279-83D250A7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2DC56-9574-CC6F-B5A6-DB25D44C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32349-07C2-6E64-3B2E-784900E7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1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BE4A2D-C88C-593C-4E8D-E7FD80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3A24F-28EF-941E-C512-96E39823B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6133A-2E55-CE71-0681-27E7DC5B9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F359D-B097-45F1-A275-6793DF69BB7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93CE2-6189-FD35-EC88-5F85C5E5E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CF1B9-3F8B-1539-8158-C315E084F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619BCA-F457-4D24-BC44-23131070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899C77-A8FD-DA19-2F08-18F239957F8F}"/>
              </a:ext>
            </a:extLst>
          </p:cNvPr>
          <p:cNvSpPr/>
          <p:nvPr/>
        </p:nvSpPr>
        <p:spPr>
          <a:xfrm>
            <a:off x="5328481" y="2356874"/>
            <a:ext cx="1983412" cy="2166312"/>
          </a:xfrm>
          <a:prstGeom prst="roundRect">
            <a:avLst/>
          </a:prstGeom>
          <a:solidFill>
            <a:schemeClr val="accent2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ABE0C-E6D4-172A-6312-6860F705959C}"/>
              </a:ext>
            </a:extLst>
          </p:cNvPr>
          <p:cNvSpPr/>
          <p:nvPr/>
        </p:nvSpPr>
        <p:spPr>
          <a:xfrm>
            <a:off x="7522488" y="2354991"/>
            <a:ext cx="2237878" cy="2140890"/>
          </a:xfrm>
          <a:prstGeom prst="roundRect">
            <a:avLst/>
          </a:prstGeom>
          <a:solidFill>
            <a:schemeClr val="accent2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23A028B9-F7E4-8A8E-C5AF-B4C9020441B0}"/>
              </a:ext>
            </a:extLst>
          </p:cNvPr>
          <p:cNvSpPr/>
          <p:nvPr/>
        </p:nvSpPr>
        <p:spPr>
          <a:xfrm>
            <a:off x="325247" y="2363064"/>
            <a:ext cx="4840332" cy="2150854"/>
          </a:xfrm>
          <a:prstGeom prst="roundRect">
            <a:avLst/>
          </a:prstGeom>
          <a:solidFill>
            <a:schemeClr val="accent2">
              <a:alpha val="5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5" name="Rectangle: Rounded Corners 424">
            <a:extLst>
              <a:ext uri="{FF2B5EF4-FFF2-40B4-BE49-F238E27FC236}">
                <a16:creationId xmlns:a16="http://schemas.microsoft.com/office/drawing/2014/main" id="{DF93E6F4-1AE7-44CA-83D4-D8B1FDF16FBB}"/>
              </a:ext>
            </a:extLst>
          </p:cNvPr>
          <p:cNvSpPr/>
          <p:nvPr/>
        </p:nvSpPr>
        <p:spPr>
          <a:xfrm>
            <a:off x="1258083" y="4818913"/>
            <a:ext cx="8208615" cy="1830529"/>
          </a:xfrm>
          <a:prstGeom prst="roundRect">
            <a:avLst/>
          </a:prstGeom>
          <a:solidFill>
            <a:srgbClr val="0070C0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Rectangle: Rounded Corners 313">
            <a:extLst>
              <a:ext uri="{FF2B5EF4-FFF2-40B4-BE49-F238E27FC236}">
                <a16:creationId xmlns:a16="http://schemas.microsoft.com/office/drawing/2014/main" id="{E67A2045-E43C-7828-D625-8ADEC4E96654}"/>
              </a:ext>
            </a:extLst>
          </p:cNvPr>
          <p:cNvSpPr/>
          <p:nvPr/>
        </p:nvSpPr>
        <p:spPr>
          <a:xfrm>
            <a:off x="325245" y="872481"/>
            <a:ext cx="9357235" cy="1195242"/>
          </a:xfrm>
          <a:prstGeom prst="roundRect">
            <a:avLst/>
          </a:prstGeom>
          <a:solidFill>
            <a:srgbClr val="156082">
              <a:alpha val="50196"/>
            </a:srgbClr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0273C6-529A-3A57-AF18-9907D31C4F62}"/>
              </a:ext>
            </a:extLst>
          </p:cNvPr>
          <p:cNvSpPr/>
          <p:nvPr/>
        </p:nvSpPr>
        <p:spPr>
          <a:xfrm>
            <a:off x="1551751" y="1202746"/>
            <a:ext cx="1644484" cy="463621"/>
          </a:xfrm>
          <a:prstGeom prst="rect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FRGC (Reference)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5012F4-7B23-F4D3-77AA-474F8EF7710E}"/>
              </a:ext>
            </a:extLst>
          </p:cNvPr>
          <p:cNvSpPr/>
          <p:nvPr/>
        </p:nvSpPr>
        <p:spPr>
          <a:xfrm>
            <a:off x="7801058" y="2516415"/>
            <a:ext cx="1644484" cy="301461"/>
          </a:xfrm>
          <a:prstGeom prst="rect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FRGC (Probe)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FAEFBD52-3F0C-697B-7AE5-CB357F9FC5E5}"/>
              </a:ext>
            </a:extLst>
          </p:cNvPr>
          <p:cNvSpPr txBox="1"/>
          <p:nvPr/>
        </p:nvSpPr>
        <p:spPr>
          <a:xfrm rot="5400000">
            <a:off x="7657374" y="1167899"/>
            <a:ext cx="119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1. Reference </a:t>
            </a:r>
            <a:r>
              <a:rPr lang="es-ES" sz="1200" dirty="0" err="1"/>
              <a:t>Database</a:t>
            </a:r>
            <a:r>
              <a:rPr lang="es-ES" sz="1200" dirty="0"/>
              <a:t> </a:t>
            </a:r>
            <a:r>
              <a:rPr lang="es-ES" sz="1200" dirty="0" err="1"/>
              <a:t>Preprocessing</a:t>
            </a:r>
            <a:endParaRPr lang="en-US" sz="1200" dirty="0"/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B78998E8-9618-DC25-F77E-7C0963E17EAF}"/>
              </a:ext>
            </a:extLst>
          </p:cNvPr>
          <p:cNvSpPr txBox="1"/>
          <p:nvPr/>
        </p:nvSpPr>
        <p:spPr>
          <a:xfrm rot="5400000">
            <a:off x="4117847" y="3245058"/>
            <a:ext cx="1713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2. </a:t>
            </a:r>
            <a:r>
              <a:rPr lang="es-ES" sz="1200" dirty="0" err="1"/>
              <a:t>Face</a:t>
            </a:r>
            <a:r>
              <a:rPr lang="es-ES" sz="1200" dirty="0"/>
              <a:t> </a:t>
            </a:r>
            <a:r>
              <a:rPr lang="es-ES" sz="1200" dirty="0" err="1"/>
              <a:t>Morphing</a:t>
            </a:r>
            <a:r>
              <a:rPr lang="es-ES" sz="1200" dirty="0"/>
              <a:t> </a:t>
            </a:r>
            <a:endParaRPr lang="en-US" sz="1200" dirty="0"/>
          </a:p>
        </p:txBody>
      </p:sp>
      <p:pic>
        <p:nvPicPr>
          <p:cNvPr id="3" name="Picture 2" descr="A close-up of a person&#10;&#10;Description automatically generated">
            <a:extLst>
              <a:ext uri="{FF2B5EF4-FFF2-40B4-BE49-F238E27FC236}">
                <a16:creationId xmlns:a16="http://schemas.microsoft.com/office/drawing/2014/main" id="{26FB62E8-30FD-3315-D530-468635CA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229" y="1163729"/>
            <a:ext cx="428436" cy="570654"/>
          </a:xfrm>
          <a:prstGeom prst="rect">
            <a:avLst/>
          </a:prstGeom>
        </p:spPr>
      </p:pic>
      <p:pic>
        <p:nvPicPr>
          <p:cNvPr id="10" name="Picture 9" descr="A close-up of a person&#10;&#10;Description automatically generated">
            <a:extLst>
              <a:ext uri="{FF2B5EF4-FFF2-40B4-BE49-F238E27FC236}">
                <a16:creationId xmlns:a16="http://schemas.microsoft.com/office/drawing/2014/main" id="{54D63A51-B1C8-CB35-FFAF-000C18FD4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41" y="1163730"/>
            <a:ext cx="427990" cy="570653"/>
          </a:xfrm>
          <a:prstGeom prst="rect">
            <a:avLst/>
          </a:prstGeom>
        </p:spPr>
      </p:pic>
      <p:pic>
        <p:nvPicPr>
          <p:cNvPr id="13" name="Picture 12" descr="A person with a mustache&#10;&#10;Description automatically generated">
            <a:extLst>
              <a:ext uri="{FF2B5EF4-FFF2-40B4-BE49-F238E27FC236}">
                <a16:creationId xmlns:a16="http://schemas.microsoft.com/office/drawing/2014/main" id="{0BD70DAD-6DEB-C929-1DCC-4335D3D2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07" y="1163731"/>
            <a:ext cx="427990" cy="570654"/>
          </a:xfrm>
          <a:prstGeom prst="rect">
            <a:avLst/>
          </a:prstGeom>
        </p:spPr>
      </p:pic>
      <p:pic>
        <p:nvPicPr>
          <p:cNvPr id="16" name="Picture 15" descr="A close-up of a person&#10;&#10;Description automatically generated">
            <a:extLst>
              <a:ext uri="{FF2B5EF4-FFF2-40B4-BE49-F238E27FC236}">
                <a16:creationId xmlns:a16="http://schemas.microsoft.com/office/drawing/2014/main" id="{F1C7B8F2-586D-7E31-E263-DF889481F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23" y="2944201"/>
            <a:ext cx="418319" cy="557758"/>
          </a:xfrm>
          <a:prstGeom prst="rect">
            <a:avLst/>
          </a:prstGeom>
        </p:spPr>
      </p:pic>
      <p:pic>
        <p:nvPicPr>
          <p:cNvPr id="18" name="Picture 17" descr="A close-up of a person&#10;&#10;Description automatically generated">
            <a:extLst>
              <a:ext uri="{FF2B5EF4-FFF2-40B4-BE49-F238E27FC236}">
                <a16:creationId xmlns:a16="http://schemas.microsoft.com/office/drawing/2014/main" id="{DA179CD6-4E60-0476-5D58-D3F5065CF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09" y="2951029"/>
            <a:ext cx="431889" cy="562023"/>
          </a:xfrm>
          <a:prstGeom prst="rect">
            <a:avLst/>
          </a:prstGeom>
        </p:spPr>
      </p:pic>
      <p:pic>
        <p:nvPicPr>
          <p:cNvPr id="20" name="Picture 19" descr="A person with a mustache and glasses&#10;&#10;Description automatically generated">
            <a:extLst>
              <a:ext uri="{FF2B5EF4-FFF2-40B4-BE49-F238E27FC236}">
                <a16:creationId xmlns:a16="http://schemas.microsoft.com/office/drawing/2014/main" id="{69FCDCB6-CD25-5CC9-655A-EB96B5CF0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15" y="2944201"/>
            <a:ext cx="418320" cy="557759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55397DC-2B45-EC47-F12C-02AFA60946F0}"/>
              </a:ext>
            </a:extLst>
          </p:cNvPr>
          <p:cNvSpPr/>
          <p:nvPr/>
        </p:nvSpPr>
        <p:spPr>
          <a:xfrm>
            <a:off x="661006" y="4836058"/>
            <a:ext cx="1703046" cy="1724364"/>
          </a:xfrm>
          <a:prstGeom prst="roundRect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D636D-5A66-FB6C-38F3-2ED0105AB867}"/>
              </a:ext>
            </a:extLst>
          </p:cNvPr>
          <p:cNvSpPr txBox="1"/>
          <p:nvPr/>
        </p:nvSpPr>
        <p:spPr>
          <a:xfrm>
            <a:off x="767685" y="4894776"/>
            <a:ext cx="1489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M</a:t>
            </a:r>
            <a:r>
              <a:rPr lang="en-GB" sz="1200" b="1" dirty="0">
                <a:effectLst/>
              </a:rPr>
              <a:t>odels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  "VGG-Face"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  "</a:t>
            </a:r>
            <a:r>
              <a:rPr lang="en-GB" sz="1050" b="0" dirty="0" err="1">
                <a:effectLst/>
              </a:rPr>
              <a:t>Facenet</a:t>
            </a:r>
            <a:r>
              <a:rPr lang="en-GB" sz="1050" b="0" dirty="0">
                <a:effectLst/>
              </a:rPr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  "Facenet512"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  "</a:t>
            </a:r>
            <a:r>
              <a:rPr lang="en-GB" sz="1050" b="0" dirty="0" err="1">
                <a:effectLst/>
              </a:rPr>
              <a:t>OpenFace</a:t>
            </a:r>
            <a:r>
              <a:rPr lang="en-GB" sz="1050" b="0" dirty="0">
                <a:effectLst/>
              </a:rPr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  "</a:t>
            </a:r>
            <a:r>
              <a:rPr lang="en-GB" sz="1050" b="0" dirty="0" err="1">
                <a:effectLst/>
              </a:rPr>
              <a:t>DeepFace</a:t>
            </a:r>
            <a:r>
              <a:rPr lang="en-GB" sz="1050" b="0" dirty="0">
                <a:effectLst/>
              </a:rPr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  "</a:t>
            </a:r>
            <a:r>
              <a:rPr lang="en-GB" sz="1050" b="0" dirty="0" err="1">
                <a:effectLst/>
              </a:rPr>
              <a:t>DeepID</a:t>
            </a:r>
            <a:r>
              <a:rPr lang="en-GB" sz="1050" b="0" dirty="0">
                <a:effectLst/>
              </a:rPr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  "</a:t>
            </a:r>
            <a:r>
              <a:rPr lang="en-GB" sz="1050" b="0" dirty="0" err="1">
                <a:effectLst/>
              </a:rPr>
              <a:t>ArcFace</a:t>
            </a:r>
            <a:r>
              <a:rPr lang="en-GB" sz="1050" b="0" dirty="0">
                <a:effectLst/>
              </a:rPr>
              <a:t>" 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  "</a:t>
            </a:r>
            <a:r>
              <a:rPr lang="en-GB" sz="1050" b="0" dirty="0" err="1">
                <a:effectLst/>
              </a:rPr>
              <a:t>SFace</a:t>
            </a:r>
            <a:r>
              <a:rPr lang="en-GB" sz="1050" b="0" dirty="0">
                <a:effectLst/>
              </a:rPr>
              <a:t>"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0E60CDFB-097B-96EF-5557-7EE0345B2EA9}"/>
              </a:ext>
            </a:extLst>
          </p:cNvPr>
          <p:cNvSpPr/>
          <p:nvPr/>
        </p:nvSpPr>
        <p:spPr>
          <a:xfrm>
            <a:off x="8321322" y="1915692"/>
            <a:ext cx="421728" cy="5289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7EA6ABAE-1BEB-4B1D-B06B-7874BE328820}"/>
              </a:ext>
            </a:extLst>
          </p:cNvPr>
          <p:cNvSpPr/>
          <p:nvPr/>
        </p:nvSpPr>
        <p:spPr>
          <a:xfrm>
            <a:off x="1854201" y="1949208"/>
            <a:ext cx="421728" cy="5708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DB60443-05CB-9CD4-DE66-605BAB3905F2}"/>
              </a:ext>
            </a:extLst>
          </p:cNvPr>
          <p:cNvSpPr/>
          <p:nvPr/>
        </p:nvSpPr>
        <p:spPr>
          <a:xfrm>
            <a:off x="493230" y="2646521"/>
            <a:ext cx="1496902" cy="1569660"/>
          </a:xfrm>
          <a:prstGeom prst="roundRect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B40B89-6D9D-F14F-0D21-E0A8D4542A38}"/>
              </a:ext>
            </a:extLst>
          </p:cNvPr>
          <p:cNvSpPr txBox="1"/>
          <p:nvPr/>
        </p:nvSpPr>
        <p:spPr>
          <a:xfrm>
            <a:off x="554325" y="2750515"/>
            <a:ext cx="144696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Morphing Approaches</a:t>
            </a:r>
          </a:p>
          <a:p>
            <a:pPr algn="ctr"/>
            <a:endParaRPr lang="en-GB" sz="1200" b="1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Face Fusion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/>
              <a:t>Face </a:t>
            </a:r>
            <a:r>
              <a:rPr lang="en-GB" sz="1050" dirty="0" err="1"/>
              <a:t>Morpher</a:t>
            </a:r>
            <a:r>
              <a:rPr lang="en-GB" sz="1050" dirty="0"/>
              <a:t>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0" dirty="0">
                <a:effectLst/>
              </a:rPr>
              <a:t>Open CV (3)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/>
              <a:t>UBO (4)</a:t>
            </a:r>
            <a:endParaRPr lang="en-GB" sz="1050" b="0" dirty="0">
              <a:effectLst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638FC0-F0F2-2601-E78B-380CC785A5BD}"/>
              </a:ext>
            </a:extLst>
          </p:cNvPr>
          <p:cNvSpPr txBox="1"/>
          <p:nvPr/>
        </p:nvSpPr>
        <p:spPr>
          <a:xfrm rot="5400000">
            <a:off x="8687243" y="3271151"/>
            <a:ext cx="166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3. Probe  </a:t>
            </a:r>
            <a:r>
              <a:rPr lang="es-ES" sz="1200" dirty="0" err="1"/>
              <a:t>Database</a:t>
            </a:r>
            <a:endParaRPr lang="en-US" sz="1200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5984B22A-B387-07DD-90E3-A89747AA7CA5}"/>
              </a:ext>
            </a:extLst>
          </p:cNvPr>
          <p:cNvSpPr/>
          <p:nvPr/>
        </p:nvSpPr>
        <p:spPr>
          <a:xfrm>
            <a:off x="1848665" y="4383791"/>
            <a:ext cx="421728" cy="4522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482E7CC0-A671-A2A8-76A1-66DBD015101C}"/>
              </a:ext>
            </a:extLst>
          </p:cNvPr>
          <p:cNvSpPr/>
          <p:nvPr/>
        </p:nvSpPr>
        <p:spPr>
          <a:xfrm>
            <a:off x="8448267" y="4412559"/>
            <a:ext cx="421728" cy="5577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8747395-F8F6-FED8-D7A0-739AF42FF7C6}"/>
              </a:ext>
            </a:extLst>
          </p:cNvPr>
          <p:cNvSpPr/>
          <p:nvPr/>
        </p:nvSpPr>
        <p:spPr>
          <a:xfrm>
            <a:off x="2774853" y="5059678"/>
            <a:ext cx="5005660" cy="1380166"/>
          </a:xfrm>
          <a:prstGeom prst="roundRect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D3003A-5D2E-9D61-42E2-19EAF5908745}"/>
              </a:ext>
            </a:extLst>
          </p:cNvPr>
          <p:cNvSpPr txBox="1"/>
          <p:nvPr/>
        </p:nvSpPr>
        <p:spPr>
          <a:xfrm rot="5400000">
            <a:off x="7234683" y="5554244"/>
            <a:ext cx="1582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4. </a:t>
            </a:r>
            <a:r>
              <a:rPr lang="es-ES" sz="1200" dirty="0" err="1"/>
              <a:t>Model</a:t>
            </a:r>
            <a:r>
              <a:rPr lang="es-ES" sz="1200" dirty="0"/>
              <a:t> </a:t>
            </a:r>
            <a:r>
              <a:rPr lang="es-ES" sz="1200" dirty="0" err="1"/>
              <a:t>Evaluation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C88162-2110-2F34-225A-AC13C718CF25}"/>
              </a:ext>
            </a:extLst>
          </p:cNvPr>
          <p:cNvSpPr txBox="1"/>
          <p:nvPr/>
        </p:nvSpPr>
        <p:spPr>
          <a:xfrm>
            <a:off x="6136426" y="1270991"/>
            <a:ext cx="15780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X 1441 </a:t>
            </a:r>
            <a:r>
              <a:rPr lang="es-ES" sz="1200" dirty="0" err="1"/>
              <a:t>images</a:t>
            </a:r>
            <a:endParaRPr lang="es-ES" sz="1200" dirty="0"/>
          </a:p>
          <a:p>
            <a:pPr algn="ctr"/>
            <a:r>
              <a:rPr lang="es-ES" sz="1050" dirty="0"/>
              <a:t>(2 faces </a:t>
            </a:r>
            <a:r>
              <a:rPr lang="es-ES" sz="1050" dirty="0" err="1"/>
              <a:t>not</a:t>
            </a:r>
            <a:r>
              <a:rPr lang="es-ES" sz="1050" dirty="0"/>
              <a:t> </a:t>
            </a:r>
            <a:r>
              <a:rPr lang="es-ES" sz="1050" dirty="0" err="1"/>
              <a:t>recognized</a:t>
            </a:r>
            <a:r>
              <a:rPr lang="es-ES" sz="1050" dirty="0"/>
              <a:t>)</a:t>
            </a:r>
            <a:endParaRPr lang="en-US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C5B5F5-AF9B-29A3-C7BA-EC6F421E4798}"/>
              </a:ext>
            </a:extLst>
          </p:cNvPr>
          <p:cNvSpPr txBox="1"/>
          <p:nvPr/>
        </p:nvSpPr>
        <p:spPr>
          <a:xfrm>
            <a:off x="4396818" y="5151284"/>
            <a:ext cx="148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Evaluation</a:t>
            </a:r>
            <a:r>
              <a:rPr lang="en-GB" sz="1200" b="1" dirty="0">
                <a:effectLst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EFE39E-71B4-BD00-3F01-A47606279990}"/>
              </a:ext>
            </a:extLst>
          </p:cNvPr>
          <p:cNvSpPr txBox="1"/>
          <p:nvPr/>
        </p:nvSpPr>
        <p:spPr>
          <a:xfrm>
            <a:off x="2990062" y="5554632"/>
            <a:ext cx="14896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effectLst/>
              </a:rPr>
              <a:t>Cosine </a:t>
            </a:r>
            <a:r>
              <a:rPr lang="en-GB" sz="1100" dirty="0"/>
              <a:t>Similarity</a:t>
            </a:r>
          </a:p>
          <a:p>
            <a:pPr algn="ctr"/>
            <a:r>
              <a:rPr lang="en-GB" sz="1100" dirty="0">
                <a:effectLst/>
              </a:rPr>
              <a:t>Threshold</a:t>
            </a:r>
          </a:p>
        </p:txBody>
      </p:sp>
      <p:pic>
        <p:nvPicPr>
          <p:cNvPr id="50" name="Picture 49" descr="A person with a scar on her forehead&#10;&#10;Description automatically generated">
            <a:extLst>
              <a:ext uri="{FF2B5EF4-FFF2-40B4-BE49-F238E27FC236}">
                <a16:creationId xmlns:a16="http://schemas.microsoft.com/office/drawing/2014/main" id="{E5103190-CCA3-5562-5F15-5A11C8F5D4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10151" r="5594" b="5166"/>
          <a:stretch/>
        </p:blipFill>
        <p:spPr>
          <a:xfrm>
            <a:off x="2672855" y="3069644"/>
            <a:ext cx="403728" cy="513827"/>
          </a:xfrm>
          <a:prstGeom prst="rect">
            <a:avLst/>
          </a:prstGeom>
        </p:spPr>
      </p:pic>
      <p:pic>
        <p:nvPicPr>
          <p:cNvPr id="51" name="Picture 50" descr="A close-up of a person&#10;&#10;Description automatically generated">
            <a:extLst>
              <a:ext uri="{FF2B5EF4-FFF2-40B4-BE49-F238E27FC236}">
                <a16:creationId xmlns:a16="http://schemas.microsoft.com/office/drawing/2014/main" id="{8D37E878-77B0-F3C9-E053-81C13775A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56" y="3072437"/>
            <a:ext cx="387285" cy="516380"/>
          </a:xfrm>
          <a:prstGeom prst="rect">
            <a:avLst/>
          </a:prstGeom>
        </p:spPr>
      </p:pic>
      <p:pic>
        <p:nvPicPr>
          <p:cNvPr id="54" name="Picture 53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17B3A4E-8317-7703-E387-56F0A32823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4672" y="2529341"/>
            <a:ext cx="400430" cy="47236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40FFD14-678B-8D97-1D49-579D178A38FD}"/>
              </a:ext>
            </a:extLst>
          </p:cNvPr>
          <p:cNvSpPr txBox="1"/>
          <p:nvPr/>
        </p:nvSpPr>
        <p:spPr>
          <a:xfrm>
            <a:off x="2632613" y="4135560"/>
            <a:ext cx="463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(1)</a:t>
            </a:r>
            <a:endParaRPr lang="en-US" sz="1200" dirty="0"/>
          </a:p>
        </p:txBody>
      </p:sp>
      <p:pic>
        <p:nvPicPr>
          <p:cNvPr id="57" name="Picture 56" descr="A person with a pink turtleneck&#10;&#10;Description automatically generated">
            <a:extLst>
              <a:ext uri="{FF2B5EF4-FFF2-40B4-BE49-F238E27FC236}">
                <a16:creationId xmlns:a16="http://schemas.microsoft.com/office/drawing/2014/main" id="{1AEA1667-F9FF-8340-41FB-E34F3FBDA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27" y="3072437"/>
            <a:ext cx="406441" cy="51638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A2E072F-D7E5-2372-9F10-91E35C1BE3E8}"/>
              </a:ext>
            </a:extLst>
          </p:cNvPr>
          <p:cNvSpPr txBox="1"/>
          <p:nvPr/>
        </p:nvSpPr>
        <p:spPr>
          <a:xfrm>
            <a:off x="3159517" y="4146388"/>
            <a:ext cx="463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(2)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013878-24D3-FD0B-745C-90D14AFE95F1}"/>
              </a:ext>
            </a:extLst>
          </p:cNvPr>
          <p:cNvSpPr txBox="1"/>
          <p:nvPr/>
        </p:nvSpPr>
        <p:spPr>
          <a:xfrm>
            <a:off x="3741252" y="4152117"/>
            <a:ext cx="400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(3)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C48AA2-7666-8303-7BA9-F316417109D0}"/>
              </a:ext>
            </a:extLst>
          </p:cNvPr>
          <p:cNvSpPr txBox="1"/>
          <p:nvPr/>
        </p:nvSpPr>
        <p:spPr>
          <a:xfrm>
            <a:off x="4210629" y="4152039"/>
            <a:ext cx="400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(4)</a:t>
            </a:r>
            <a:endParaRPr lang="en-US" sz="1200" dirty="0"/>
          </a:p>
        </p:txBody>
      </p:sp>
      <p:pic>
        <p:nvPicPr>
          <p:cNvPr id="63" name="Picture 62" descr="A person with a pink sweater&#10;&#10;Description automatically generated">
            <a:extLst>
              <a:ext uri="{FF2B5EF4-FFF2-40B4-BE49-F238E27FC236}">
                <a16:creationId xmlns:a16="http://schemas.microsoft.com/office/drawing/2014/main" id="{B16FBFDA-5F86-7F09-76B2-86A55F5D19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12" y="3066114"/>
            <a:ext cx="400431" cy="513828"/>
          </a:xfrm>
          <a:prstGeom prst="rect">
            <a:avLst/>
          </a:prstGeom>
        </p:spPr>
      </p:pic>
      <p:pic>
        <p:nvPicPr>
          <p:cNvPr id="450" name="Picture 449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BFB49B4-D531-76EC-901A-F38FF4A46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886" y="3062783"/>
            <a:ext cx="400431" cy="513827"/>
          </a:xfrm>
          <a:prstGeom prst="rect">
            <a:avLst/>
          </a:prstGeom>
        </p:spPr>
      </p:pic>
      <p:pic>
        <p:nvPicPr>
          <p:cNvPr id="451" name="Picture 450" descr="A close-up of a person's face&#10;&#10;Description automatically generated">
            <a:extLst>
              <a:ext uri="{FF2B5EF4-FFF2-40B4-BE49-F238E27FC236}">
                <a16:creationId xmlns:a16="http://schemas.microsoft.com/office/drawing/2014/main" id="{34F3B4CF-CE31-93DC-7F69-1B9B92248C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9194" y="2541405"/>
            <a:ext cx="393974" cy="477069"/>
          </a:xfrm>
          <a:prstGeom prst="rect">
            <a:avLst/>
          </a:prstGeom>
        </p:spPr>
      </p:pic>
      <p:pic>
        <p:nvPicPr>
          <p:cNvPr id="452" name="Picture 451" descr="A close-up of a person's face&#10;&#10;Description automatically generated">
            <a:extLst>
              <a:ext uri="{FF2B5EF4-FFF2-40B4-BE49-F238E27FC236}">
                <a16:creationId xmlns:a16="http://schemas.microsoft.com/office/drawing/2014/main" id="{A163FAD5-FB52-9466-D887-BC9202681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8688" y="2548823"/>
            <a:ext cx="397524" cy="474640"/>
          </a:xfrm>
          <a:prstGeom prst="rect">
            <a:avLst/>
          </a:prstGeom>
        </p:spPr>
      </p:pic>
      <p:pic>
        <p:nvPicPr>
          <p:cNvPr id="453" name="Picture 45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76C75F93-B0A8-1582-0283-5002D3C5CD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42978" y="2540364"/>
            <a:ext cx="400430" cy="478110"/>
          </a:xfrm>
          <a:prstGeom prst="rect">
            <a:avLst/>
          </a:prstGeom>
        </p:spPr>
      </p:pic>
      <p:pic>
        <p:nvPicPr>
          <p:cNvPr id="454" name="Picture 453" descr="A close-up of a person's face&#10;&#10;Description automatically generated">
            <a:extLst>
              <a:ext uri="{FF2B5EF4-FFF2-40B4-BE49-F238E27FC236}">
                <a16:creationId xmlns:a16="http://schemas.microsoft.com/office/drawing/2014/main" id="{5869A868-F646-C842-9C95-785A92963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6334" y="1163729"/>
            <a:ext cx="411131" cy="570654"/>
          </a:xfrm>
          <a:prstGeom prst="rect">
            <a:avLst/>
          </a:prstGeom>
        </p:spPr>
      </p:pic>
      <p:pic>
        <p:nvPicPr>
          <p:cNvPr id="456" name="Picture 455" descr="A close-up of a person&#10;&#10;Description automatically generated">
            <a:extLst>
              <a:ext uri="{FF2B5EF4-FFF2-40B4-BE49-F238E27FC236}">
                <a16:creationId xmlns:a16="http://schemas.microsoft.com/office/drawing/2014/main" id="{2E152301-D1E4-ADD5-8212-B8C59BEE72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05" y="3611337"/>
            <a:ext cx="395467" cy="527289"/>
          </a:xfrm>
          <a:prstGeom prst="rect">
            <a:avLst/>
          </a:prstGeom>
        </p:spPr>
      </p:pic>
      <p:pic>
        <p:nvPicPr>
          <p:cNvPr id="458" name="Picture 457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66F014-CB8D-EC9F-7207-73BEE990AA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589" y="3630396"/>
            <a:ext cx="403153" cy="521643"/>
          </a:xfrm>
          <a:prstGeom prst="rect">
            <a:avLst/>
          </a:prstGeom>
        </p:spPr>
      </p:pic>
      <p:pic>
        <p:nvPicPr>
          <p:cNvPr id="460" name="Picture 459" descr="A close-up of a person's face&#10;&#10;Description automatically generated">
            <a:extLst>
              <a:ext uri="{FF2B5EF4-FFF2-40B4-BE49-F238E27FC236}">
                <a16:creationId xmlns:a16="http://schemas.microsoft.com/office/drawing/2014/main" id="{AFE5F28D-C9F6-BBE0-A2DD-FD6B0A4020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28" y="3636390"/>
            <a:ext cx="395938" cy="527917"/>
          </a:xfrm>
          <a:prstGeom prst="rect">
            <a:avLst/>
          </a:prstGeom>
        </p:spPr>
      </p:pic>
      <p:pic>
        <p:nvPicPr>
          <p:cNvPr id="462" name="Picture 461" descr="A close-up of a person's face&#10;&#10;Description automatically generated">
            <a:extLst>
              <a:ext uri="{FF2B5EF4-FFF2-40B4-BE49-F238E27FC236}">
                <a16:creationId xmlns:a16="http://schemas.microsoft.com/office/drawing/2014/main" id="{0649203B-B278-12B0-4877-68818163A5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8445" r="2344" b="6494"/>
          <a:stretch/>
        </p:blipFill>
        <p:spPr>
          <a:xfrm>
            <a:off x="2667716" y="3650478"/>
            <a:ext cx="400430" cy="527917"/>
          </a:xfrm>
          <a:prstGeom prst="rect">
            <a:avLst/>
          </a:prstGeom>
        </p:spPr>
      </p:pic>
      <p:pic>
        <p:nvPicPr>
          <p:cNvPr id="464" name="Picture 463" descr="A close-up of a person&#10;&#10;Description automatically generated">
            <a:extLst>
              <a:ext uri="{FF2B5EF4-FFF2-40B4-BE49-F238E27FC236}">
                <a16:creationId xmlns:a16="http://schemas.microsoft.com/office/drawing/2014/main" id="{423EFD42-A1B7-47E1-4D05-8F7C2BCF5B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01" y="3661864"/>
            <a:ext cx="370762" cy="494349"/>
          </a:xfrm>
          <a:prstGeom prst="rect">
            <a:avLst/>
          </a:prstGeom>
        </p:spPr>
      </p:pic>
      <p:pic>
        <p:nvPicPr>
          <p:cNvPr id="465" name="Picture 464" descr="A close-up of a person&#10;&#10;Description automatically generated">
            <a:extLst>
              <a:ext uri="{FF2B5EF4-FFF2-40B4-BE49-F238E27FC236}">
                <a16:creationId xmlns:a16="http://schemas.microsoft.com/office/drawing/2014/main" id="{29F85C00-B635-2F02-8386-0E8BF0A3D2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73" y="1163729"/>
            <a:ext cx="427988" cy="576324"/>
          </a:xfrm>
          <a:prstGeom prst="rect">
            <a:avLst/>
          </a:prstGeom>
        </p:spPr>
      </p:pic>
      <p:pic>
        <p:nvPicPr>
          <p:cNvPr id="469" name="Picture 468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A049BADD-3B85-7ED7-8C16-F38A2AE945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09" y="3561860"/>
            <a:ext cx="418899" cy="557758"/>
          </a:xfrm>
          <a:prstGeom prst="rect">
            <a:avLst/>
          </a:prstGeom>
        </p:spPr>
      </p:pic>
      <p:pic>
        <p:nvPicPr>
          <p:cNvPr id="471" name="Picture 470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FE22D150-DEB5-5671-9143-E4A9D31578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33" y="3553818"/>
            <a:ext cx="432685" cy="576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BD5232-F9C3-B46C-16F2-C80286D0FF6A}"/>
              </a:ext>
            </a:extLst>
          </p:cNvPr>
          <p:cNvSpPr txBox="1"/>
          <p:nvPr/>
        </p:nvSpPr>
        <p:spPr>
          <a:xfrm>
            <a:off x="4531490" y="5641742"/>
            <a:ext cx="14896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effectLst/>
              </a:rPr>
              <a:t>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076B8-F71E-D47E-7BBC-663443421A75}"/>
              </a:ext>
            </a:extLst>
          </p:cNvPr>
          <p:cNvSpPr txBox="1"/>
          <p:nvPr/>
        </p:nvSpPr>
        <p:spPr>
          <a:xfrm>
            <a:off x="5966606" y="5631386"/>
            <a:ext cx="14896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effectLst/>
              </a:rPr>
              <a:t>Feature Recognition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92995C8-0E60-6133-7201-CA4D7FD3E3CA}"/>
              </a:ext>
            </a:extLst>
          </p:cNvPr>
          <p:cNvSpPr/>
          <p:nvPr/>
        </p:nvSpPr>
        <p:spPr>
          <a:xfrm rot="5400000">
            <a:off x="7161240" y="3237690"/>
            <a:ext cx="421728" cy="5285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B55FDF-7505-5CF4-6749-B3BFF89A73DE}"/>
              </a:ext>
            </a:extLst>
          </p:cNvPr>
          <p:cNvSpPr/>
          <p:nvPr/>
        </p:nvSpPr>
        <p:spPr>
          <a:xfrm>
            <a:off x="9571492" y="2297529"/>
            <a:ext cx="1644484" cy="301461"/>
          </a:xfrm>
          <a:prstGeom prst="rect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FRGC (Probe)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D8272-304C-BC78-CF7C-7E95FCC4D843}"/>
              </a:ext>
            </a:extLst>
          </p:cNvPr>
          <p:cNvSpPr txBox="1"/>
          <p:nvPr/>
        </p:nvSpPr>
        <p:spPr>
          <a:xfrm rot="5400000">
            <a:off x="6122194" y="3322985"/>
            <a:ext cx="158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3. Moved (</a:t>
            </a:r>
            <a:r>
              <a:rPr lang="es-ES" sz="1200" dirty="0" err="1"/>
              <a:t>Baseline</a:t>
            </a:r>
            <a:r>
              <a:rPr lang="es-ES" sz="1200" dirty="0"/>
              <a:t>) </a:t>
            </a:r>
            <a:r>
              <a:rPr lang="es-ES" sz="1200" dirty="0" err="1"/>
              <a:t>Database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CAECA-6135-77B7-5FCB-BB3EC9D656CD}"/>
              </a:ext>
            </a:extLst>
          </p:cNvPr>
          <p:cNvSpPr/>
          <p:nvPr/>
        </p:nvSpPr>
        <p:spPr>
          <a:xfrm>
            <a:off x="5492059" y="2539311"/>
            <a:ext cx="1644484" cy="301162"/>
          </a:xfrm>
          <a:prstGeom prst="rect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FRGC (Probe) Light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32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123</Words>
  <Application>Microsoft Office PowerPoint</Application>
  <PresentationFormat>Widescreen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Sandra Gomez Castro</dc:creator>
  <cp:lastModifiedBy>Sandra Gomez Castro</cp:lastModifiedBy>
  <cp:revision>3</cp:revision>
  <dcterms:created xsi:type="dcterms:W3CDTF">2024-06-10T07:25:22Z</dcterms:created>
  <dcterms:modified xsi:type="dcterms:W3CDTF">2024-06-26T22:14:39Z</dcterms:modified>
</cp:coreProperties>
</file>